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1" r:id="rId26"/>
    <p:sldId id="292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65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70102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784e6f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f784e6f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784e6ff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784e6ff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f7237764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f7237764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784e6ff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784e6ff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784e6ff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f784e6ff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f784e6ff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f784e6ff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784e6ff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784e6ff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784e6f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784e6f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784e6ff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784e6ff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7237764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f7237764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784e6ff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784e6ff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f59039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6f59039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f784e6ff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f784e6ff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f7237764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f7237764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f784e6ff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f784e6ff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f784e6ff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f784e6ff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f784e6ff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f784e6ff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f7237764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f7237764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723776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723776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f7237764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f72377645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f784e6ff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f784e6ff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5903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5903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f7237764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f7237764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f784e6ff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f784e6ff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784e6ff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f784e6ff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f784e6ff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f784e6ff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f784e6ff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f784e6ff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5903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5903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f72377645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f72377645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5903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5903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59039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59039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59039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59039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7237764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7237764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784e6ff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784e6ff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7237764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7237764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Predicting Footballers Market Values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2008 - 2017 data from transfermarkt.co.uk</a:t>
            </a:r>
            <a:endParaRPr sz="15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Williams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 DSI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Sergio </a:t>
            </a:r>
            <a:r>
              <a:rPr lang="en" sz="2850" b="1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Agüero vs </a:t>
            </a: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Lionel </a:t>
            </a:r>
            <a:r>
              <a:rPr lang="en" sz="2850" b="1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Messi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3571047" cy="406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275" y="152400"/>
            <a:ext cx="3523317" cy="40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Seeing it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8038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Assumptions. </a:t>
            </a:r>
            <a:br>
              <a:rPr lang="en"/>
            </a:br>
            <a:r>
              <a:rPr lang="en"/>
              <a:t>How to deal with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to deal with defenders &amp; goalies compared to midfielders &amp; forwards who score more goals, have more assist?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Min number of appearances?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Min number of time played?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 about the data</a:t>
            </a: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Top 5 European Leagues</a:t>
            </a:r>
            <a:endParaRPr u="sng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Spanish La Liga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French Ligue 1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English Premier League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Italian Serie 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German Bundesliga (only 18 teams)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30504  observations over 2008-2017</a:t>
            </a:r>
            <a:endParaRPr u="sng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Dropped to 24,632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Average Market Value of 3,257,152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Median Market Value of 900,000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10584 unique players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1.85 average goals per season per player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17.3 average appearances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24 years old on average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l="2123" b="2210"/>
          <a:stretch/>
        </p:blipFill>
        <p:spPr>
          <a:xfrm>
            <a:off x="345200" y="49400"/>
            <a:ext cx="8341597" cy="2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75" y="2433075"/>
            <a:ext cx="8542224" cy="24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and Age vs Market Value 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4848" y="332175"/>
            <a:ext cx="3887503" cy="34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50" y="310675"/>
            <a:ext cx="3826601" cy="343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Market Values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0" cy="345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Market Values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t="15272" b="15272"/>
          <a:stretch/>
        </p:blipFill>
        <p:spPr>
          <a:xfrm>
            <a:off x="152400" y="685800"/>
            <a:ext cx="8839200" cy="345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with market value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76" y="1259975"/>
            <a:ext cx="5462549" cy="34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 Science Problem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Getting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Challenges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Seeing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Assumptions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Facts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Regression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Classification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Results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Conclusions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t="7848" b="7848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dist="9525" dir="5880000" algn="bl" rotWithShape="0">
              <a:srgbClr val="FFFFFF">
                <a:alpha val="62000"/>
              </a:srgbClr>
            </a:outerShdw>
            <a:reflection endPos="1000" fadeDir="5400012" sy="-100000" algn="bl" rotWithShape="0"/>
          </a:effectLst>
        </p:spPr>
      </p:pic>
      <p:sp>
        <p:nvSpPr>
          <p:cNvPr id="204" name="Google Shape;204;p32"/>
          <p:cNvSpPr txBox="1">
            <a:spLocks noGrp="1"/>
          </p:cNvSpPr>
          <p:nvPr>
            <p:ph type="body" idx="1"/>
          </p:nvPr>
        </p:nvSpPr>
        <p:spPr>
          <a:xfrm>
            <a:off x="60400" y="3290925"/>
            <a:ext cx="2121600" cy="142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 Alves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Paris Saint-Germain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￡6m market value 2018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￡9m market value 2016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￡20m market value 2009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LinearRegression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Ridge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RidgeCV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Lasso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LassoCV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ElasticNet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ElasticNetCV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</a:t>
            </a:r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DecisionTreeRegressor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BaggingRegressor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KNeighborsRegressor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RandomForestRegressor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AdaBoostRegressor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SVR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Target is Market Value 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Primary objective for this project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21,859 observations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Transfer Fee 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primary objective for this project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Observations 4030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players by general position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Forward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Midfielder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Defender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Goalkeeper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351525" y="15009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Categorical Features</a:t>
            </a:r>
            <a:endParaRPr sz="120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98 clubs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Position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Foot</a:t>
            </a:r>
            <a:endParaRPr sz="1200"/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Right</a:t>
            </a:r>
            <a:endParaRPr sz="1200"/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Left</a:t>
            </a:r>
            <a:endParaRPr sz="1200"/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Both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2"/>
          </p:nvPr>
        </p:nvSpPr>
        <p:spPr>
          <a:xfrm>
            <a:off x="4643554" y="123632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Hard Features:</a:t>
            </a:r>
            <a:endParaRPr sz="120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Market -Value (not included when target)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Transfer-Fee (not included when target)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In-Squad (included on bench)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Appearances (games played)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Goals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Assists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Yellow Cards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Second Yellow Cards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Red Cards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Substituted 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Substituted Off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PPM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Minutes Played</a:t>
            </a:r>
            <a:endParaRPr sz="12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the stats to predict  the market value of a player?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Let’s do it with just the raw numerical stats and then the dummied categorical ones.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we slice the data?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happens when we feed it to the machine?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729450" y="111383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" dirty="0" smtClean="0"/>
              <a:t>Model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Function</a:t>
            </a:r>
            <a:endParaRPr dirty="0"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1" descr="Screen Shot 2019-03-05 at 8.29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44" y="448323"/>
            <a:ext cx="5896480" cy="43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3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br>
              <a:rPr lang="en-US" dirty="0" smtClean="0"/>
            </a:br>
            <a:r>
              <a:rPr lang="en-US" dirty="0" smtClean="0"/>
              <a:t>Model </a:t>
            </a:r>
            <a:br>
              <a:rPr lang="en-US" dirty="0" smtClean="0"/>
            </a:br>
            <a:r>
              <a:rPr lang="en-US" dirty="0" smtClean="0"/>
              <a:t>For Loop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 descr="Screen Shot 2019-03-05 at 8.3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64" y="686139"/>
            <a:ext cx="6072321" cy="3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13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Models</a:t>
            </a: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the stats to determine which position a player is?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 all numerical stats and include market value and transfer value.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l="1066" r="1066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dist="9525" dir="5880000" algn="bl" rotWithShape="0">
              <a:srgbClr val="FFFFFF">
                <a:alpha val="62000"/>
              </a:srgbClr>
            </a:outerShdw>
            <a:reflection endPos="1000" fadeDir="5400012" sy="-100000" algn="bl" rotWithShape="0"/>
          </a:effectLst>
        </p:spPr>
      </p:pic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136600" y="4013375"/>
            <a:ext cx="2121600" cy="700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Cristiano Ronaldo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 100m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Problem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project the problem I'm seeking to understand is how well annual statistics predict the estimated market values of professional footballers in the top 5 European leagues.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players annual data to see how applicable machine learning prediction models are on market values.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Data: comes from transfermarket.co.uk which has crowd sourced market values for players in the top flight of European football over the last 10 years.  Think Penelope and wisdom of the crowds!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8" y="3992825"/>
            <a:ext cx="1136276" cy="8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Purely Statistics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dummying data -  taking into account solely the 14 numerical annual statistics: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Transfer Fee - Included and not in some various as correlation was high at 51%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Age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Height - meters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In-Squad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Appearances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Assists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Yellow Cards, Second Yellows and Red Cards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Substituted On &amp; Off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PPM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Minutes Played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729450" y="117917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 Performance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Categorical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075" y="1986325"/>
            <a:ext cx="3680375" cy="27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Without dummying data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numerical statistics, no categorical data.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for forwards (including transfer fee) 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LinearRegression model R2 Score: 0.585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MSE: 42,765,455,460,624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RMSE Train: 6,819,546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RMSE Test: 6,539,530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Regression Model Performance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No Categorical</a:t>
            </a:r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Performance of players with more than 540 minutes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played ~ 6 games.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16183 observations with 28  features - no dummies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R2 Score: 0.585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MSE: 42765455460624.98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Train: 6819546.765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Test: 6539530.217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R2 Score: 0.607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MSE: 40548077649726.484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Train: 2792440.133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Test: 6367737.247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400" y="3295450"/>
            <a:ext cx="3333424" cy="16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832" y="1701444"/>
            <a:ext cx="3145526" cy="15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Dummying Features</a:t>
            </a:r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dummying data -  taking into account categorical data: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Foot 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right, left, both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 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98 different ones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Position 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 major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Total Features - 120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with Categorical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Performance was on players with more than 540 minutes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played ~ 6 games.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16183 observations with 130 features - dummied included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R2 Score: 0.621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MSE: 23950821762912.28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Train: 4860018.106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Test: 4893957.679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R2 Score: 0.675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MSE: 20523282524001.484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Train: 2036772.958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Test: 4530262.964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25" y="3479400"/>
            <a:ext cx="2967449" cy="13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060" y="2078875"/>
            <a:ext cx="2808940" cy="13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 Performance</a:t>
            </a:r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Support Vector Classification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SVC model Training Accuracy Score: 0.755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SVC model Testing Accuracy Score: 0.74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DecisionTreeClassifier model Training Accuracy Score: 1.0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DecisionTreeClassifier model Testing Accuracy Score: 0.628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313" y="1894013"/>
            <a:ext cx="298132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Conclusions</a:t>
            </a:r>
            <a:endParaRPr sz="3600"/>
          </a:p>
        </p:txBody>
      </p:sp>
      <p:sp>
        <p:nvSpPr>
          <p:cNvPr id="296" name="Google Shape;296;p46"/>
          <p:cNvSpPr txBox="1">
            <a:spLocks noGrp="1"/>
          </p:cNvSpPr>
          <p:nvPr>
            <p:ph type="body" idx="1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Gather more stats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Get stats that demonstrate strengths of defenders, midfielders and goalkeepers</a:t>
            </a:r>
            <a:endParaRPr sz="1400"/>
          </a:p>
        </p:txBody>
      </p:sp>
      <p:sp>
        <p:nvSpPr>
          <p:cNvPr id="297" name="Google Shape;297;p46"/>
          <p:cNvSpPr txBox="1">
            <a:spLocks noGrp="1"/>
          </p:cNvSpPr>
          <p:nvPr>
            <p:ph type="body" idx="1"/>
          </p:nvPr>
        </p:nvSpPr>
        <p:spPr>
          <a:xfrm>
            <a:off x="4877475" y="2427327"/>
            <a:ext cx="39819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Dealing with Outliers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Leave them in if you have enough data that supports their value</a:t>
            </a:r>
            <a:endParaRPr sz="1400"/>
          </a:p>
        </p:txBody>
      </p:sp>
      <p:sp>
        <p:nvSpPr>
          <p:cNvPr id="298" name="Google Shape;298;p46"/>
          <p:cNvSpPr txBox="1">
            <a:spLocks noGrp="1"/>
          </p:cNvSpPr>
          <p:nvPr>
            <p:ph type="body" idx="1"/>
          </p:nvPr>
        </p:nvSpPr>
        <p:spPr>
          <a:xfrm>
            <a:off x="4877475" y="3426629"/>
            <a:ext cx="39819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Much of Futbol is Not Tracked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is opportunity to find more golden players like Kylian Mbappé, can you use data to do it?</a:t>
            </a:r>
            <a:endParaRPr sz="1400"/>
          </a:p>
        </p:txBody>
      </p:sp>
      <p:pic>
        <p:nvPicPr>
          <p:cNvPr id="299" name="Google Shape;299;p46" descr="Related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70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7" descr="Image result for bicycle kick socc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50" y="552450"/>
            <a:ext cx="7598750" cy="42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it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786800"/>
            <a:ext cx="8038800" cy="29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Challenges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Most sites focus on the just high level stats like: shots, goals, assists, cards, minutes-played, and games played.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Lack of one site with all the stats desired for true merits of each different position.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Complex Process to unify all the stats needed to build a truly complete dataset at scale that could be used to predict market values of players in defensive positions along with forwards &amp; midfielders.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42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2008 - 2017 </a:t>
            </a:r>
            <a:endParaRPr sz="14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1"/>
          </p:nvPr>
        </p:nvSpPr>
        <p:spPr>
          <a:xfrm>
            <a:off x="39150" y="28567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Nationality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Height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Foot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Joined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Signed From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Transfer Fee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Contract Until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Market Value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/>
              <a:t>Source: transfermarkt.co.uk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r="-877"/>
          <a:stretch/>
        </p:blipFill>
        <p:spPr>
          <a:xfrm>
            <a:off x="3309050" y="0"/>
            <a:ext cx="58521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4200" y="1318650"/>
            <a:ext cx="3645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Player’s Yearly Stats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2008 - 2017</a:t>
            </a:r>
            <a:r>
              <a:rPr lang="en" sz="1800"/>
              <a:t> 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39150" y="26281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In-squad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Appearances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Goals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Assists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Yellow Cards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Second Yellows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 Cards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Substituted On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Substituted Off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PPM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Time Played</a:t>
            </a:r>
            <a:endParaRPr sz="1200"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6175" y="0"/>
            <a:ext cx="5827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Kylian </a:t>
            </a:r>
            <a:r>
              <a:rPr lang="en" sz="2850" b="1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Mbappé vs </a:t>
            </a: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Dani </a:t>
            </a:r>
            <a:r>
              <a:rPr lang="en" sz="2850" b="1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Alves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l="1690" b="2238"/>
          <a:stretch/>
        </p:blipFill>
        <p:spPr>
          <a:xfrm>
            <a:off x="4668762" y="116425"/>
            <a:ext cx="3524738" cy="41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98" y="152400"/>
            <a:ext cx="3600012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t="7705" b="7705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dist="9525" dir="5880000" algn="bl" rotWithShape="0">
              <a:srgbClr val="FFFFFF">
                <a:alpha val="62000"/>
              </a:srgbClr>
            </a:outerShdw>
            <a:reflection endPos="1000" fadeDir="5400012" sy="-100000" algn="bl" rotWithShape="0"/>
          </a:effectLst>
        </p:spPr>
      </p:pic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136600" y="4013375"/>
            <a:ext cx="2346900" cy="700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Aguero, hat trick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 City 6, Chelsea 0. Feb 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￡67.5m market value 2018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836</Words>
  <Application>Microsoft Macintosh PowerPoint</Application>
  <PresentationFormat>On-screen Show (16:9)</PresentationFormat>
  <Paragraphs>231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Raleway</vt:lpstr>
      <vt:lpstr>Lato</vt:lpstr>
      <vt:lpstr>Streamline</vt:lpstr>
      <vt:lpstr> Predicting Footballers Market Values  Using 2008 - 2017 data from transfermarkt.co.uk</vt:lpstr>
      <vt:lpstr>Contents</vt:lpstr>
      <vt:lpstr>Data Science Problem</vt:lpstr>
      <vt:lpstr>The Data  Getting it</vt:lpstr>
      <vt:lpstr>Data Challenges  Most sites focus on the just high level stats like: shots, goals, assists, cards, minutes-played, and games played.   Lack of one site with all the stats desired for true merits of each different position.  Complex Process to unify all the stats needed to build a truly complete dataset at scale that could be used to predict market values of players in defensive positions along with forwards &amp; midfielders.</vt:lpstr>
      <vt:lpstr>Data Collection  Market Values 2008 - 2017 </vt:lpstr>
      <vt:lpstr>Data Collection  Player’s Yearly Stats 2008 - 2017 </vt:lpstr>
      <vt:lpstr>PowerPoint Presentation</vt:lpstr>
      <vt:lpstr>PowerPoint Presentation</vt:lpstr>
      <vt:lpstr>PowerPoint Presentation</vt:lpstr>
      <vt:lpstr>The Data  Seeing it</vt:lpstr>
      <vt:lpstr>Data Assumptions.  How to deal with it.  How to deal with defenders &amp; goalies compared to midfielders &amp; forwards who score more goals, have more assist?  Min number of appearances? Min number of time played? </vt:lpstr>
      <vt:lpstr>Facts about the data</vt:lpstr>
      <vt:lpstr>PowerPoint Presentation</vt:lpstr>
      <vt:lpstr>PowerPoint Presentation</vt:lpstr>
      <vt:lpstr>PowerPoint Presentation</vt:lpstr>
      <vt:lpstr>PowerPoint Presentation</vt:lpstr>
      <vt:lpstr>Correlation with market value</vt:lpstr>
      <vt:lpstr>Modeling  Doing it</vt:lpstr>
      <vt:lpstr>PowerPoint Presentation</vt:lpstr>
      <vt:lpstr>Regression Models</vt:lpstr>
      <vt:lpstr>Targets</vt:lpstr>
      <vt:lpstr>Features</vt:lpstr>
      <vt:lpstr>Regression Models</vt:lpstr>
      <vt:lpstr>Regression  Model Function</vt:lpstr>
      <vt:lpstr>Regression Model  For Loop example</vt:lpstr>
      <vt:lpstr>Classification Models</vt:lpstr>
      <vt:lpstr>Model Results</vt:lpstr>
      <vt:lpstr>PowerPoint Presentation</vt:lpstr>
      <vt:lpstr>Purely Statistics</vt:lpstr>
      <vt:lpstr>Regression Model Performance  No Categorical</vt:lpstr>
      <vt:lpstr>Regression Model Performance No Categorical</vt:lpstr>
      <vt:lpstr>Dummying Features</vt:lpstr>
      <vt:lpstr>Model Performance with Categorical</vt:lpstr>
      <vt:lpstr>Classification Model Performance</vt:lpstr>
      <vt:lpstr>Conclusions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Predicting Footballers Market Values  Using 2008 - 2017 data from transfermarkt.co.uk</dc:title>
  <cp:lastModifiedBy>Christopher Williams</cp:lastModifiedBy>
  <cp:revision>2</cp:revision>
  <dcterms:modified xsi:type="dcterms:W3CDTF">2019-03-06T02:34:08Z</dcterms:modified>
</cp:coreProperties>
</file>